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1" r:id="rId4"/>
    <p:sldId id="259" r:id="rId5"/>
    <p:sldId id="258" r:id="rId6"/>
    <p:sldId id="266" r:id="rId7"/>
    <p:sldId id="270" r:id="rId8"/>
    <p:sldId id="267" r:id="rId9"/>
    <p:sldId id="263" r:id="rId10"/>
  </p:sldIdLst>
  <p:sldSz cx="18288000" cy="10287000"/>
  <p:notesSz cx="6858000" cy="9144000"/>
  <p:embeddedFontLst>
    <p:embeddedFont>
      <p:font typeface="Poppins" panose="00000500000000000000" pitchFamily="2" charset="0"/>
      <p:regular r:id="rId11"/>
      <p:bold r:id="rId12"/>
      <p:italic r:id="rId13"/>
      <p:boldItalic r:id="rId14"/>
    </p:embeddedFont>
    <p:embeddedFont>
      <p:font typeface="Poppins Bold" panose="00000800000000000000"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autoAdjust="0"/>
    <p:restoredTop sz="94615" autoAdjust="0"/>
  </p:normalViewPr>
  <p:slideViewPr>
    <p:cSldViewPr>
      <p:cViewPr varScale="1">
        <p:scale>
          <a:sx n="52" d="100"/>
          <a:sy n="52" d="100"/>
        </p:scale>
        <p:origin x="662"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9786943" y="2324101"/>
            <a:ext cx="8501058" cy="7248556"/>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5216" y="2747439"/>
            <a:ext cx="6821081" cy="1521507"/>
          </a:xfrm>
          <a:prstGeom prst="rect">
            <a:avLst/>
          </a:prstGeom>
        </p:spPr>
        <p:txBody>
          <a:bodyPr lIns="0" tIns="0" rIns="0" bIns="0" rtlCol="0" anchor="t">
            <a:spAutoFit/>
          </a:bodyPr>
          <a:lstStyle/>
          <a:p>
            <a:pPr>
              <a:lnSpc>
                <a:spcPts val="12319"/>
              </a:lnSpc>
            </a:pPr>
            <a:r>
              <a:rPr lang="en-US" sz="8799" spc="-149" dirty="0">
                <a:solidFill>
                  <a:srgbClr val="FFFFFF"/>
                </a:solidFill>
                <a:latin typeface="Poppins Bold"/>
              </a:rPr>
              <a:t>HackTrix’24</a:t>
            </a:r>
          </a:p>
        </p:txBody>
      </p:sp>
      <p:sp>
        <p:nvSpPr>
          <p:cNvPr id="5" name="TextBox 5"/>
          <p:cNvSpPr txBox="1"/>
          <p:nvPr/>
        </p:nvSpPr>
        <p:spPr>
          <a:xfrm>
            <a:off x="1114108" y="4552106"/>
            <a:ext cx="7958454" cy="4462760"/>
          </a:xfrm>
          <a:prstGeom prst="rect">
            <a:avLst/>
          </a:prstGeom>
        </p:spPr>
        <p:txBody>
          <a:bodyPr wrap="square" lIns="0" tIns="0" rIns="0" bIns="0" rtlCol="0" anchor="t">
            <a:spAutoFit/>
          </a:bodyPr>
          <a:lstStyle/>
          <a:p>
            <a:pPr>
              <a:lnSpc>
                <a:spcPts val="2880"/>
              </a:lnSpc>
            </a:pPr>
            <a:r>
              <a:rPr lang="en-US" sz="3600" u="sng" dirty="0">
                <a:solidFill>
                  <a:srgbClr val="FFFFFF"/>
                </a:solidFill>
                <a:latin typeface="Poppins"/>
              </a:rPr>
              <a:t>Team Name </a:t>
            </a:r>
            <a:r>
              <a:rPr lang="en-US" sz="3600" dirty="0">
                <a:solidFill>
                  <a:srgbClr val="FFFFFF"/>
                </a:solidFill>
                <a:latin typeface="Poppins"/>
              </a:rPr>
              <a:t>: </a:t>
            </a:r>
            <a:r>
              <a:rPr lang="en-US" sz="3600" b="1" dirty="0">
                <a:solidFill>
                  <a:srgbClr val="FFFFFF"/>
                </a:solidFill>
                <a:latin typeface="Poppins"/>
              </a:rPr>
              <a:t>BITSPACE</a:t>
            </a:r>
          </a:p>
          <a:p>
            <a:pPr>
              <a:lnSpc>
                <a:spcPts val="2880"/>
              </a:lnSpc>
            </a:pPr>
            <a:endParaRPr lang="en-US" sz="3600" dirty="0">
              <a:solidFill>
                <a:srgbClr val="FFFFFF"/>
              </a:solidFill>
              <a:latin typeface="Poppins"/>
            </a:endParaRPr>
          </a:p>
          <a:p>
            <a:pPr>
              <a:lnSpc>
                <a:spcPts val="2880"/>
              </a:lnSpc>
            </a:pPr>
            <a:r>
              <a:rPr lang="en-US" sz="3600" u="sng" dirty="0">
                <a:solidFill>
                  <a:srgbClr val="FFFFFF"/>
                </a:solidFill>
                <a:latin typeface="Poppins"/>
              </a:rPr>
              <a:t>Members Name:</a:t>
            </a:r>
          </a:p>
          <a:p>
            <a:pPr>
              <a:lnSpc>
                <a:spcPts val="2880"/>
              </a:lnSpc>
            </a:pPr>
            <a:endParaRPr lang="en-US" sz="3600" dirty="0">
              <a:solidFill>
                <a:srgbClr val="FFFFFF"/>
              </a:solidFill>
              <a:latin typeface="Poppins"/>
            </a:endParaRPr>
          </a:p>
          <a:p>
            <a:pPr>
              <a:lnSpc>
                <a:spcPts val="2880"/>
              </a:lnSpc>
            </a:pPr>
            <a:r>
              <a:rPr lang="en-IN" sz="3200" dirty="0" err="1">
                <a:solidFill>
                  <a:srgbClr val="FFFFFF"/>
                </a:solidFill>
                <a:latin typeface="Poppins"/>
              </a:rPr>
              <a:t>Sarvika</a:t>
            </a:r>
            <a:r>
              <a:rPr lang="en-IN" sz="3200" dirty="0">
                <a:solidFill>
                  <a:srgbClr val="FFFFFF"/>
                </a:solidFill>
                <a:latin typeface="Poppins"/>
              </a:rPr>
              <a:t> Shree </a:t>
            </a:r>
            <a:r>
              <a:rPr lang="en-IN" sz="3200" dirty="0" err="1">
                <a:solidFill>
                  <a:srgbClr val="FFFFFF"/>
                </a:solidFill>
                <a:latin typeface="Poppins"/>
              </a:rPr>
              <a:t>Kondur</a:t>
            </a:r>
            <a:endParaRPr lang="en-IN" sz="3200" dirty="0">
              <a:solidFill>
                <a:srgbClr val="FFFFFF"/>
              </a:solidFill>
              <a:latin typeface="Poppins"/>
            </a:endParaRPr>
          </a:p>
          <a:p>
            <a:pPr>
              <a:lnSpc>
                <a:spcPts val="2880"/>
              </a:lnSpc>
            </a:pPr>
            <a:endParaRPr lang="en-IN" sz="3200" dirty="0">
              <a:solidFill>
                <a:srgbClr val="FFFFFF"/>
              </a:solidFill>
              <a:latin typeface="Poppins"/>
            </a:endParaRPr>
          </a:p>
          <a:p>
            <a:pPr>
              <a:lnSpc>
                <a:spcPts val="2880"/>
              </a:lnSpc>
            </a:pPr>
            <a:r>
              <a:rPr lang="en-IN" sz="3200" dirty="0" err="1">
                <a:solidFill>
                  <a:srgbClr val="FFFFFF"/>
                </a:solidFill>
                <a:latin typeface="Poppins"/>
              </a:rPr>
              <a:t>Shreya</a:t>
            </a:r>
            <a:r>
              <a:rPr lang="en-IN" sz="3200" dirty="0">
                <a:solidFill>
                  <a:srgbClr val="FFFFFF"/>
                </a:solidFill>
                <a:latin typeface="Poppins"/>
              </a:rPr>
              <a:t> Pal</a:t>
            </a:r>
          </a:p>
          <a:p>
            <a:pPr>
              <a:lnSpc>
                <a:spcPts val="2880"/>
              </a:lnSpc>
            </a:pPr>
            <a:endParaRPr lang="en-IN" sz="3200" dirty="0">
              <a:solidFill>
                <a:srgbClr val="FFFFFF"/>
              </a:solidFill>
              <a:latin typeface="Poppins"/>
            </a:endParaRPr>
          </a:p>
          <a:p>
            <a:pPr>
              <a:lnSpc>
                <a:spcPts val="2880"/>
              </a:lnSpc>
            </a:pPr>
            <a:r>
              <a:rPr lang="en-IN" sz="3200" dirty="0" err="1">
                <a:solidFill>
                  <a:srgbClr val="FFFFFF"/>
                </a:solidFill>
                <a:latin typeface="Poppins"/>
              </a:rPr>
              <a:t>Rushikesh</a:t>
            </a:r>
            <a:r>
              <a:rPr lang="en-IN" sz="3200" dirty="0">
                <a:solidFill>
                  <a:srgbClr val="FFFFFF"/>
                </a:solidFill>
                <a:latin typeface="Poppins"/>
              </a:rPr>
              <a:t> </a:t>
            </a:r>
            <a:r>
              <a:rPr lang="en-IN" sz="3200" dirty="0" err="1">
                <a:solidFill>
                  <a:srgbClr val="FFFFFF"/>
                </a:solidFill>
                <a:latin typeface="Poppins"/>
              </a:rPr>
              <a:t>Taidalwar</a:t>
            </a:r>
            <a:endParaRPr lang="en-IN" sz="3200" dirty="0">
              <a:solidFill>
                <a:srgbClr val="FFFFFF"/>
              </a:solidFill>
              <a:latin typeface="Poppins"/>
            </a:endParaRPr>
          </a:p>
          <a:p>
            <a:pPr>
              <a:lnSpc>
                <a:spcPts val="2880"/>
              </a:lnSpc>
            </a:pPr>
            <a:endParaRPr lang="en-IN" sz="3200" dirty="0">
              <a:solidFill>
                <a:srgbClr val="FFFFFF"/>
              </a:solidFill>
              <a:latin typeface="Poppins"/>
            </a:endParaRPr>
          </a:p>
          <a:p>
            <a:pPr>
              <a:lnSpc>
                <a:spcPts val="2880"/>
              </a:lnSpc>
            </a:pPr>
            <a:r>
              <a:rPr lang="en-IN" sz="3200" dirty="0">
                <a:solidFill>
                  <a:srgbClr val="FFFFFF"/>
                </a:solidFill>
                <a:latin typeface="Poppins"/>
              </a:rPr>
              <a:t>Krishnesh Chaturvedi</a:t>
            </a:r>
            <a:endParaRPr lang="en-IN" sz="3600" dirty="0">
              <a:solidFill>
                <a:srgbClr val="FFFFFF"/>
              </a:solidFill>
              <a:latin typeface="Poppins"/>
            </a:endParaRPr>
          </a:p>
          <a:p>
            <a:pPr>
              <a:lnSpc>
                <a:spcPts val="2880"/>
              </a:lnSpc>
            </a:pPr>
            <a:endParaRPr lang="en-US" sz="2400" dirty="0">
              <a:solidFill>
                <a:srgbClr val="FFFFFF"/>
              </a:solidFill>
              <a:latin typeface="Poppins"/>
            </a:endParaRP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FFFFFF"/>
            </a:solidFill>
          </p:spPr>
          <p:txBody>
            <a:bodyPr/>
            <a:lstStyle/>
            <a:p>
              <a:endParaRPr lang="en-US"/>
            </a:p>
          </p:txBody>
        </p:sp>
        <p:sp>
          <p:nvSpPr>
            <p:cNvPr id="8" name="TextBox 8"/>
            <p:cNvSpPr txBox="1"/>
            <p:nvPr/>
          </p:nvSpPr>
          <p:spPr>
            <a:xfrm>
              <a:off x="0" y="-57150"/>
              <a:ext cx="2408296" cy="133195"/>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9" descr="A black and white logo&#10;&#10;Description automatically generated">
            <a:extLst>
              <a:ext uri="{FF2B5EF4-FFF2-40B4-BE49-F238E27FC236}">
                <a16:creationId xmlns:a16="http://schemas.microsoft.com/office/drawing/2014/main" id="{55DEBECF-C50E-41A7-3226-A31F0DF8B1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01800" y="338716"/>
            <a:ext cx="3225800" cy="1333500"/>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282DEE48-9722-BF53-26E6-0912F77DC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592081"/>
            <a:ext cx="3277651" cy="10801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4351"/>
            <a:ext cx="18288000" cy="4758823"/>
            <a:chOff x="0" y="-38100"/>
            <a:chExt cx="4816593" cy="1280338"/>
          </a:xfrm>
        </p:grpSpPr>
        <p:sp>
          <p:nvSpPr>
            <p:cNvPr id="3" name="Freeform 3"/>
            <p:cNvSpPr/>
            <p:nvPr/>
          </p:nvSpPr>
          <p:spPr>
            <a:xfrm>
              <a:off x="1" y="45339"/>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txBody>
            <a:bodyPr/>
            <a:lstStyle/>
            <a:p>
              <a:endParaRPr lang="en-US"/>
            </a:p>
          </p:txBody>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57126" y="4929186"/>
            <a:ext cx="7839597" cy="436017"/>
          </a:xfrm>
          <a:prstGeom prst="rect">
            <a:avLst/>
          </a:prstGeom>
        </p:spPr>
        <p:txBody>
          <a:bodyPr wrap="square" lIns="0" tIns="0" rIns="0" bIns="0" rtlCol="0" anchor="t">
            <a:spAutoFit/>
          </a:bodyPr>
          <a:lstStyle/>
          <a:p>
            <a:pPr>
              <a:lnSpc>
                <a:spcPts val="3360"/>
              </a:lnSpc>
            </a:pPr>
            <a:r>
              <a:rPr lang="en-US" sz="4000" b="1" dirty="0">
                <a:solidFill>
                  <a:srgbClr val="101010"/>
                </a:solidFill>
                <a:latin typeface="Poppins"/>
              </a:rPr>
              <a:t>Project Overview</a:t>
            </a:r>
          </a:p>
        </p:txBody>
      </p:sp>
      <p:sp>
        <p:nvSpPr>
          <p:cNvPr id="6" name="TextBox 6"/>
          <p:cNvSpPr txBox="1"/>
          <p:nvPr/>
        </p:nvSpPr>
        <p:spPr>
          <a:xfrm>
            <a:off x="500002" y="5929318"/>
            <a:ext cx="17287996" cy="3347070"/>
          </a:xfrm>
          <a:prstGeom prst="rect">
            <a:avLst/>
          </a:prstGeom>
        </p:spPr>
        <p:txBody>
          <a:bodyPr wrap="square" lIns="0" tIns="0" rIns="0" bIns="0" rtlCol="0" anchor="t">
            <a:spAutoFit/>
          </a:bodyPr>
          <a:lstStyle/>
          <a:p>
            <a:pPr>
              <a:lnSpc>
                <a:spcPts val="2880"/>
              </a:lnSpc>
            </a:pPr>
            <a:r>
              <a:rPr lang="en-US" sz="3600" b="1" dirty="0"/>
              <a:t>Objective</a:t>
            </a:r>
            <a:r>
              <a:rPr lang="en-US" sz="3600" dirty="0"/>
              <a:t>: </a:t>
            </a:r>
            <a:r>
              <a:rPr lang="en-US" sz="2800" dirty="0"/>
              <a:t>The objective of the project is to create a web application for cancer detection using deep learning techniques. The application allows users to upload medical images, which are then processed by a trained machine learning model to detect the presence of cancerous cells.</a:t>
            </a:r>
          </a:p>
          <a:p>
            <a:pPr>
              <a:lnSpc>
                <a:spcPts val="2880"/>
              </a:lnSpc>
            </a:pPr>
            <a:r>
              <a:rPr lang="en-US" sz="2800" dirty="0"/>
              <a:t>Our project aims to revolutionize blood cancer detection using cutting-edge </a:t>
            </a:r>
            <a:r>
              <a:rPr lang="en-US" sz="2800" dirty="0" err="1"/>
              <a:t>Convolutional</a:t>
            </a:r>
            <a:r>
              <a:rPr lang="en-US" sz="2800" dirty="0"/>
              <a:t> Neural Network (CNN) deep learning techniques. By training the CNN on large datasets of annotated medical images, we're creating a powerful tool that can distinguish between cancerous and healthy cells with unprecedented accuracy. This breakthrough promises earlier detection, personalized treatment strategies, and improved survival rates for patients. Plus, our approach is scalable and adaptable, making it accessible even in resource-limited regions. Join us in reshaping the future of blood cancer diagnosis</a:t>
            </a:r>
          </a:p>
        </p:txBody>
      </p:sp>
      <p:sp>
        <p:nvSpPr>
          <p:cNvPr id="7" name="TextBox 7"/>
          <p:cNvSpPr txBox="1"/>
          <p:nvPr/>
        </p:nvSpPr>
        <p:spPr>
          <a:xfrm>
            <a:off x="428564" y="3214674"/>
            <a:ext cx="5784275"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Introduction</a:t>
            </a:r>
          </a:p>
        </p:txBody>
      </p:sp>
      <p:grpSp>
        <p:nvGrpSpPr>
          <p:cNvPr id="9" name="Group 9"/>
          <p:cNvGrpSpPr/>
          <p:nvPr/>
        </p:nvGrpSpPr>
        <p:grpSpPr>
          <a:xfrm>
            <a:off x="0" y="4255742"/>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6" name="Picture 15" descr="A black and white logo&#10;&#10;Description automatically generated">
            <a:extLst>
              <a:ext uri="{FF2B5EF4-FFF2-40B4-BE49-F238E27FC236}">
                <a16:creationId xmlns:a16="http://schemas.microsoft.com/office/drawing/2014/main" id="{63545CEC-4022-A5FA-CF8F-7A50F0FCD8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1725" y="155234"/>
            <a:ext cx="2665950" cy="1102066"/>
          </a:xfrm>
          <a:prstGeom prst="rect">
            <a:avLst/>
          </a:prstGeom>
        </p:spPr>
      </p:pic>
      <p:sp>
        <p:nvSpPr>
          <p:cNvPr id="14" name="Rectangle 13"/>
          <p:cNvSpPr/>
          <p:nvPr/>
        </p:nvSpPr>
        <p:spPr>
          <a:xfrm>
            <a:off x="214186" y="1285848"/>
            <a:ext cx="18073814" cy="1323439"/>
          </a:xfrm>
          <a:prstGeom prst="rect">
            <a:avLst/>
          </a:prstGeom>
        </p:spPr>
        <p:txBody>
          <a:bodyPr wrap="square">
            <a:spAutoFit/>
          </a:bodyPr>
          <a:lstStyle/>
          <a:p>
            <a:r>
              <a:rPr lang="en-US" sz="8000" b="1" dirty="0">
                <a:solidFill>
                  <a:schemeClr val="bg1"/>
                </a:solidFill>
              </a:rPr>
              <a:t>Leukemia Detection Using Deep learning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txBody>
            <a:bodyPr/>
            <a:lstStyle/>
            <a:p>
              <a:endParaRPr lang="en-US"/>
            </a:p>
          </p:txBody>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985585" y="952500"/>
            <a:ext cx="5764685" cy="2578206"/>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Target Users and market selection</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2">
            <a:extLst>
              <a:ext uri="{FF2B5EF4-FFF2-40B4-BE49-F238E27FC236}">
                <a16:creationId xmlns:a16="http://schemas.microsoft.com/office/drawing/2014/main" id="{BC88AFC3-4BF1-8053-C16B-4E298249867B}"/>
              </a:ext>
            </a:extLst>
          </p:cNvPr>
          <p:cNvSpPr txBox="1"/>
          <p:nvPr/>
        </p:nvSpPr>
        <p:spPr>
          <a:xfrm>
            <a:off x="7807908" y="1421971"/>
            <a:ext cx="9451392" cy="7758534"/>
          </a:xfrm>
          <a:prstGeom prst="rect">
            <a:avLst/>
          </a:prstGeom>
        </p:spPr>
        <p:txBody>
          <a:bodyPr wrap="square" lIns="0" tIns="0" rIns="0" bIns="0" rtlCol="0" anchor="t">
            <a:spAutoFit/>
          </a:bodyPr>
          <a:lstStyle/>
          <a:p>
            <a:r>
              <a:rPr lang="en-US" sz="3200" b="1" dirty="0"/>
              <a:t>Target Users</a:t>
            </a:r>
            <a:r>
              <a:rPr lang="en-US" sz="3200" dirty="0"/>
              <a:t>:</a:t>
            </a:r>
          </a:p>
          <a:p>
            <a:r>
              <a:rPr lang="en-US" sz="2800" b="1" i="1" dirty="0"/>
              <a:t>Patients: </a:t>
            </a:r>
            <a:r>
              <a:rPr lang="en-US" sz="2800" dirty="0"/>
              <a:t>Individuals concerned about potential cancer diagnosis seeking quick and accessible screening.</a:t>
            </a:r>
          </a:p>
          <a:p>
            <a:r>
              <a:rPr lang="en-US" sz="2800" b="1" i="1" dirty="0"/>
              <a:t>Healthcare Professionals</a:t>
            </a:r>
            <a:r>
              <a:rPr lang="en-US" sz="2800" dirty="0"/>
              <a:t>: Medical professionals looking for a supplementary tool for cancer diagnosis.</a:t>
            </a:r>
          </a:p>
          <a:p>
            <a:r>
              <a:rPr lang="en-US" sz="2800" b="1" i="1" dirty="0"/>
              <a:t>Researchers: </a:t>
            </a:r>
            <a:r>
              <a:rPr lang="en-US" sz="2800" dirty="0"/>
              <a:t>Those interested in exploring machine learning applications in medical diagnostics.</a:t>
            </a:r>
          </a:p>
          <a:p>
            <a:endParaRPr lang="en-US" sz="2800" dirty="0"/>
          </a:p>
          <a:p>
            <a:r>
              <a:rPr lang="en-US" sz="2800" b="1" dirty="0"/>
              <a:t>Market Selection</a:t>
            </a:r>
            <a:r>
              <a:rPr lang="en-US" sz="2800" dirty="0"/>
              <a:t>:</a:t>
            </a:r>
          </a:p>
          <a:p>
            <a:r>
              <a:rPr lang="en-US" sz="2800" b="1" i="1" dirty="0"/>
              <a:t>Healthcare Industry: </a:t>
            </a:r>
            <a:r>
              <a:rPr lang="en-US" sz="2800" dirty="0"/>
              <a:t>Hospitals, clinics, and medical centers interested in integrating AI-based diagnostic tools.</a:t>
            </a:r>
          </a:p>
          <a:p>
            <a:r>
              <a:rPr lang="en-US" sz="2800" b="1" i="1" dirty="0"/>
              <a:t>Telemedicine Platforms</a:t>
            </a:r>
            <a:r>
              <a:rPr lang="en-US" sz="2800" dirty="0"/>
              <a:t>: Remote healthcare providers looking to offer advanced diagnostic services.</a:t>
            </a:r>
          </a:p>
          <a:p>
            <a:r>
              <a:rPr lang="en-US" sz="2800" b="1" i="1" dirty="0"/>
              <a:t>Research Institutions</a:t>
            </a:r>
            <a:r>
              <a:rPr lang="en-US" sz="2800" dirty="0"/>
              <a:t>: Organizations focusing on medical research and development of AI-based diagnostic technologies.</a:t>
            </a:r>
          </a:p>
          <a:p>
            <a:r>
              <a:rPr lang="en-US" sz="2800" b="1" i="1" dirty="0"/>
              <a:t>Health-Tech Startups: </a:t>
            </a:r>
            <a:r>
              <a:rPr lang="en-US" sz="2800" dirty="0"/>
              <a:t>Companies aiming to innovate in the healthcare sector by providing advanced diagnostic solutions.</a:t>
            </a:r>
          </a:p>
          <a:p>
            <a:pPr>
              <a:lnSpc>
                <a:spcPts val="2880"/>
              </a:lnSpc>
            </a:pPr>
            <a:endParaRPr lang="en-US" sz="1800" dirty="0">
              <a:latin typeface="Poppins"/>
            </a:endParaRPr>
          </a:p>
        </p:txBody>
      </p:sp>
      <p:pic>
        <p:nvPicPr>
          <p:cNvPr id="33" name="Picture 32" descr="A black and white logo&#10;&#10;Description automatically generated">
            <a:extLst>
              <a:ext uri="{FF2B5EF4-FFF2-40B4-BE49-F238E27FC236}">
                <a16:creationId xmlns:a16="http://schemas.microsoft.com/office/drawing/2014/main" id="{231C1152-4E7E-4322-F2DF-28DFAD870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8692222"/>
            <a:ext cx="2665950" cy="1102066"/>
          </a:xfrm>
          <a:prstGeom prst="rect">
            <a:avLst/>
          </a:prstGeom>
        </p:spPr>
      </p:pic>
      <p:sp>
        <p:nvSpPr>
          <p:cNvPr id="22" name="Freeform 19"/>
          <p:cNvSpPr/>
          <p:nvPr/>
        </p:nvSpPr>
        <p:spPr>
          <a:xfrm flipH="1">
            <a:off x="12501586" y="1071534"/>
            <a:ext cx="5304659"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grpSp>
        <p:nvGrpSpPr>
          <p:cNvPr id="3" name="Group 3"/>
          <p:cNvGrpSpPr/>
          <p:nvPr/>
        </p:nvGrpSpPr>
        <p:grpSpPr>
          <a:xfrm>
            <a:off x="7143736" y="-35753"/>
            <a:ext cx="11144264" cy="10322753"/>
            <a:chOff x="0" y="-38100"/>
            <a:chExt cx="2580592" cy="1257300"/>
          </a:xfrm>
        </p:grpSpPr>
        <p:sp>
          <p:nvSpPr>
            <p:cNvPr id="4" name="Freeform 4"/>
            <p:cNvSpPr/>
            <p:nvPr/>
          </p:nvSpPr>
          <p:spPr>
            <a:xfrm>
              <a:off x="0" y="-38100"/>
              <a:ext cx="2580592" cy="1252945"/>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715240" y="642906"/>
            <a:ext cx="3857651" cy="436017"/>
          </a:xfrm>
          <a:prstGeom prst="rect">
            <a:avLst/>
          </a:prstGeom>
        </p:spPr>
        <p:txBody>
          <a:bodyPr wrap="square" lIns="0" tIns="0" rIns="0" bIns="0" rtlCol="0" anchor="t">
            <a:spAutoFit/>
          </a:bodyPr>
          <a:lstStyle/>
          <a:p>
            <a:pPr>
              <a:lnSpc>
                <a:spcPts val="3360"/>
              </a:lnSpc>
            </a:pPr>
            <a:r>
              <a:rPr lang="en-US" sz="4800" dirty="0">
                <a:solidFill>
                  <a:srgbClr val="FFFFFF"/>
                </a:solidFill>
                <a:latin typeface="Poppins Bold"/>
              </a:rPr>
              <a:t>Solution </a:t>
            </a:r>
          </a:p>
        </p:txBody>
      </p:sp>
      <p:sp>
        <p:nvSpPr>
          <p:cNvPr id="7" name="TextBox 7"/>
          <p:cNvSpPr txBox="1"/>
          <p:nvPr/>
        </p:nvSpPr>
        <p:spPr>
          <a:xfrm>
            <a:off x="7500926" y="1571600"/>
            <a:ext cx="10572825" cy="8448467"/>
          </a:xfrm>
          <a:prstGeom prst="rect">
            <a:avLst/>
          </a:prstGeom>
        </p:spPr>
        <p:txBody>
          <a:bodyPr wrap="square" lIns="0" tIns="0" rIns="0" bIns="0" rtlCol="0" anchor="t">
            <a:spAutoFit/>
          </a:bodyPr>
          <a:lstStyle/>
          <a:p>
            <a:pPr>
              <a:lnSpc>
                <a:spcPts val="2880"/>
              </a:lnSpc>
            </a:pPr>
            <a:r>
              <a:rPr lang="en-US" sz="2800" dirty="0">
                <a:solidFill>
                  <a:srgbClr val="ECECEC"/>
                </a:solidFill>
                <a:latin typeface="Söhne"/>
              </a:rPr>
              <a:t>Our proposed solution utilizes </a:t>
            </a:r>
            <a:r>
              <a:rPr lang="en-US" sz="2800" dirty="0" err="1">
                <a:solidFill>
                  <a:srgbClr val="ECECEC"/>
                </a:solidFill>
                <a:latin typeface="Söhne"/>
              </a:rPr>
              <a:t>Convolutional</a:t>
            </a:r>
            <a:r>
              <a:rPr lang="en-US" sz="2800" dirty="0">
                <a:solidFill>
                  <a:srgbClr val="ECECEC"/>
                </a:solidFill>
                <a:latin typeface="Söhne"/>
              </a:rPr>
              <a:t> Neural Network (CNN) deep learning techniques to significantly enhance the detection of blood cancer. By training the CNN on extensive datasets of annotated medical images, we aim to develop a robust and highly accurate tool for automated blood cancer detection.</a:t>
            </a:r>
            <a:endParaRPr lang="en-IN" sz="2800" dirty="0">
              <a:solidFill>
                <a:srgbClr val="D9D9D9"/>
              </a:solidFill>
              <a:latin typeface="Poppins"/>
            </a:endParaRPr>
          </a:p>
          <a:p>
            <a:pPr>
              <a:lnSpc>
                <a:spcPts val="2880"/>
              </a:lnSpc>
            </a:pPr>
            <a:endParaRPr lang="en-US" sz="1800" dirty="0">
              <a:solidFill>
                <a:srgbClr val="D9D9D9"/>
              </a:solidFill>
              <a:latin typeface="Poppins"/>
            </a:endParaRPr>
          </a:p>
          <a:p>
            <a:r>
              <a:rPr lang="en-US" sz="3200" b="1" dirty="0">
                <a:solidFill>
                  <a:srgbClr val="ECECEC"/>
                </a:solidFill>
                <a:latin typeface="Söhne"/>
              </a:rPr>
              <a:t>Key Features:</a:t>
            </a:r>
          </a:p>
          <a:p>
            <a:pPr>
              <a:buFont typeface="+mj-lt"/>
              <a:buAutoNum type="arabicPeriod"/>
            </a:pPr>
            <a:r>
              <a:rPr lang="en-US" sz="2800" b="1" dirty="0">
                <a:solidFill>
                  <a:srgbClr val="ECECEC"/>
                </a:solidFill>
                <a:latin typeface="Söhne"/>
              </a:rPr>
              <a:t>Deep Learning-Based Detection</a:t>
            </a:r>
            <a:r>
              <a:rPr lang="en-US" sz="2800" dirty="0">
                <a:solidFill>
                  <a:srgbClr val="ECECEC"/>
                </a:solidFill>
                <a:latin typeface="Söhne"/>
              </a:rPr>
              <a:t>: Utilizes CNNs to automatically extract relevant features from medical images, enabling precise differentiation between cancerous and healthy cells.</a:t>
            </a:r>
          </a:p>
          <a:p>
            <a:endParaRPr lang="en-US" sz="2800" dirty="0">
              <a:solidFill>
                <a:srgbClr val="ECECEC"/>
              </a:solidFill>
              <a:latin typeface="Söhne"/>
            </a:endParaRPr>
          </a:p>
          <a:p>
            <a:r>
              <a:rPr lang="en-US" sz="2800" b="1" dirty="0">
                <a:solidFill>
                  <a:srgbClr val="ECECEC"/>
                </a:solidFill>
                <a:latin typeface="Söhne"/>
              </a:rPr>
              <a:t>2.Scalability and Adaptability</a:t>
            </a:r>
            <a:r>
              <a:rPr lang="en-US" sz="2800" dirty="0">
                <a:solidFill>
                  <a:srgbClr val="ECECEC"/>
                </a:solidFill>
                <a:latin typeface="Söhne"/>
              </a:rPr>
              <a:t>: Designed to be scalable and adaptable to various blood cancer subtypes and clinical scenarios, ensuring versatility and applicability in diverse healthcare settings.</a:t>
            </a:r>
          </a:p>
          <a:p>
            <a:pPr>
              <a:buFont typeface="+mj-lt"/>
              <a:buAutoNum type="arabicPeriod"/>
            </a:pPr>
            <a:endParaRPr lang="en-US" sz="2800" dirty="0">
              <a:solidFill>
                <a:srgbClr val="ECECEC"/>
              </a:solidFill>
              <a:latin typeface="Söhne"/>
            </a:endParaRPr>
          </a:p>
          <a:p>
            <a:r>
              <a:rPr lang="en-US" sz="2800" b="1" dirty="0">
                <a:solidFill>
                  <a:srgbClr val="ECECEC"/>
                </a:solidFill>
                <a:latin typeface="Söhne"/>
              </a:rPr>
              <a:t>3.Transfer Learning:</a:t>
            </a:r>
            <a:r>
              <a:rPr lang="en-US" sz="2800" dirty="0">
                <a:solidFill>
                  <a:srgbClr val="ECECEC"/>
                </a:solidFill>
                <a:latin typeface="Söhne"/>
              </a:rPr>
              <a:t> Employing transfer learning techniques to leverage pre-trained CNN architectures and expedite model training.</a:t>
            </a:r>
          </a:p>
          <a:p>
            <a:br>
              <a:rPr lang="en-US" dirty="0"/>
            </a:br>
            <a:endParaRPr lang="en-US" b="1" dirty="0">
              <a:solidFill>
                <a:srgbClr val="ECECEC"/>
              </a:solidFill>
              <a:latin typeface="Söhne"/>
            </a:endParaRPr>
          </a:p>
        </p:txBody>
      </p:sp>
      <p:sp>
        <p:nvSpPr>
          <p:cNvPr id="25" name="Freeform 25"/>
          <p:cNvSpPr/>
          <p:nvPr/>
        </p:nvSpPr>
        <p:spPr>
          <a:xfrm>
            <a:off x="0" y="2928922"/>
            <a:ext cx="6640153"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1300982" y="968062"/>
            <a:ext cx="4643986" cy="257762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Proposed solution</a:t>
            </a:r>
          </a:p>
          <a:p>
            <a:pPr>
              <a:lnSpc>
                <a:spcPts val="6719"/>
              </a:lnSpc>
            </a:pPr>
            <a:endParaRPr lang="en-US" sz="5599" dirty="0">
              <a:solidFill>
                <a:srgbClr val="101010"/>
              </a:solidFill>
              <a:latin typeface="Poppins Bold"/>
            </a:endParaRPr>
          </a:p>
        </p:txBody>
      </p:sp>
      <p:pic>
        <p:nvPicPr>
          <p:cNvPr id="27" name="Picture 26" descr="A black and white logo&#10;&#10;Description automatically generated">
            <a:extLst>
              <a:ext uri="{FF2B5EF4-FFF2-40B4-BE49-F238E27FC236}">
                <a16:creationId xmlns:a16="http://schemas.microsoft.com/office/drawing/2014/main" id="{7F05FB8B-3CBB-BCE5-CA41-6698CE009C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5009554"/>
            <a:ext cx="18288000" cy="5277447"/>
            <a:chOff x="0" y="-38100"/>
            <a:chExt cx="1451049" cy="1501130"/>
          </a:xfrm>
        </p:grpSpPr>
        <p:sp>
          <p:nvSpPr>
            <p:cNvPr id="4" name="Freeform 4"/>
            <p:cNvSpPr/>
            <p:nvPr/>
          </p:nvSpPr>
          <p:spPr>
            <a:xfrm>
              <a:off x="0" y="406400"/>
              <a:ext cx="1451049" cy="105663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221496" y="6539839"/>
            <a:ext cx="15618704" cy="331501"/>
          </a:xfrm>
          <a:prstGeom prst="rect">
            <a:avLst/>
          </a:prstGeom>
        </p:spPr>
        <p:txBody>
          <a:bodyPr wrap="square" lIns="0" tIns="0" rIns="0" bIns="0" rtlCol="0" anchor="t">
            <a:spAutoFit/>
          </a:bodyPr>
          <a:lstStyle/>
          <a:p>
            <a:pPr>
              <a:lnSpc>
                <a:spcPts val="2880"/>
              </a:lnSpc>
            </a:pPr>
            <a:r>
              <a:rPr lang="en-US" sz="1800" dirty="0">
                <a:solidFill>
                  <a:srgbClr val="D9D9D9"/>
                </a:solidFill>
                <a:latin typeface="Poppins"/>
              </a:rPr>
              <a:t>. </a:t>
            </a:r>
          </a:p>
        </p:txBody>
      </p:sp>
      <p:pic>
        <p:nvPicPr>
          <p:cNvPr id="21" name="Picture 20" descr="A black and white logo&#10;&#10;Description automatically generated">
            <a:extLst>
              <a:ext uri="{FF2B5EF4-FFF2-40B4-BE49-F238E27FC236}">
                <a16:creationId xmlns:a16="http://schemas.microsoft.com/office/drawing/2014/main" id="{8E534357-1DDB-8D7D-08AD-8F2C6088E5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12" name="Rectangle 11"/>
          <p:cNvSpPr/>
          <p:nvPr/>
        </p:nvSpPr>
        <p:spPr>
          <a:xfrm>
            <a:off x="0" y="0"/>
            <a:ext cx="18288000" cy="5940088"/>
          </a:xfrm>
          <a:prstGeom prst="rect">
            <a:avLst/>
          </a:prstGeom>
        </p:spPr>
        <p:txBody>
          <a:bodyPr wrap="square">
            <a:spAutoFit/>
          </a:bodyPr>
          <a:lstStyle/>
          <a:p>
            <a:r>
              <a:rPr lang="en-US" sz="3200" b="1" dirty="0"/>
              <a:t>Technical Architecture:</a:t>
            </a:r>
          </a:p>
          <a:p>
            <a:endParaRPr lang="en-US" sz="3600" b="1" dirty="0"/>
          </a:p>
          <a:p>
            <a:r>
              <a:rPr lang="en-US" sz="2800" dirty="0"/>
              <a:t>Our technical architecture involves implementing CNN models using frameworks like </a:t>
            </a:r>
            <a:r>
              <a:rPr lang="en-US" sz="2800" dirty="0" err="1"/>
              <a:t>TensorFlow</a:t>
            </a:r>
            <a:r>
              <a:rPr lang="en-US" sz="2800" dirty="0"/>
              <a:t>. We preprocess the data to enhance its quality and diversity, and then train the CNN using transfer learning techniques to expedite model training. Rigorous evaluation using validation datasets and clinical metrics ensures the robustness and accuracy of our solution.</a:t>
            </a:r>
            <a:endParaRPr lang="en-US" sz="2800" b="1" dirty="0"/>
          </a:p>
          <a:p>
            <a:r>
              <a:rPr lang="en-US" sz="2800" b="1" dirty="0"/>
              <a:t>Data Collection and Preprocessing: </a:t>
            </a:r>
            <a:r>
              <a:rPr lang="en-US" sz="2800" dirty="0"/>
              <a:t>Data preprocessing techniques include image augmentation, normalization, and standardization to enhance data quality and consistency.</a:t>
            </a:r>
          </a:p>
          <a:p>
            <a:r>
              <a:rPr lang="en-US" sz="2800" b="1" dirty="0"/>
              <a:t>Model Development: </a:t>
            </a:r>
            <a:r>
              <a:rPr lang="en-US" sz="2800" dirty="0"/>
              <a:t>Train a </a:t>
            </a:r>
            <a:r>
              <a:rPr lang="en-US" sz="2800" dirty="0" err="1"/>
              <a:t>Convolutional</a:t>
            </a:r>
            <a:r>
              <a:rPr lang="en-US" sz="2800" dirty="0"/>
              <a:t> Neural Network (CNN) using supervised learning techniques on preprocessed data</a:t>
            </a:r>
          </a:p>
          <a:p>
            <a:r>
              <a:rPr lang="en-US" sz="2800" b="1" dirty="0"/>
              <a:t>Evaluation and Validation: </a:t>
            </a:r>
            <a:r>
              <a:rPr lang="en-US" sz="2800" dirty="0"/>
              <a:t>Evaluation of the trained model using validation datasets to assess performance metrics</a:t>
            </a:r>
          </a:p>
          <a:p>
            <a:r>
              <a:rPr lang="en-US" sz="2800" b="1" dirty="0"/>
              <a:t>Scalability: </a:t>
            </a:r>
            <a:r>
              <a:rPr lang="en-US" sz="2800" dirty="0"/>
              <a:t>Design the architecture to accommodate large volumes of data and facilitate future enhancements and updates.</a:t>
            </a:r>
          </a:p>
          <a:p>
            <a:r>
              <a:rPr lang="en-US" sz="2800" b="1" dirty="0"/>
              <a:t>Monitoring and Maintenance: </a:t>
            </a:r>
            <a:r>
              <a:rPr lang="en-US" sz="2800" dirty="0"/>
              <a:t>Implement mechanisms to monitor model performance over time and perform periodic updates to adapt to evolving requirements.</a:t>
            </a:r>
          </a:p>
        </p:txBody>
      </p:sp>
      <p:sp>
        <p:nvSpPr>
          <p:cNvPr id="13" name="Freeform 19"/>
          <p:cNvSpPr/>
          <p:nvPr/>
        </p:nvSpPr>
        <p:spPr>
          <a:xfrm flipH="1">
            <a:off x="12072958" y="0"/>
            <a:ext cx="5304659"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grpSp>
        <p:nvGrpSpPr>
          <p:cNvPr id="3" name="Group 3"/>
          <p:cNvGrpSpPr/>
          <p:nvPr/>
        </p:nvGrpSpPr>
        <p:grpSpPr>
          <a:xfrm flipH="1">
            <a:off x="18242281" y="0"/>
            <a:ext cx="45719" cy="102870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997838" y="1230826"/>
            <a:ext cx="4319035" cy="511679"/>
          </a:xfrm>
          <a:prstGeom prst="rect">
            <a:avLst/>
          </a:prstGeom>
        </p:spPr>
        <p:txBody>
          <a:bodyPr wrap="square" lIns="0" tIns="0" rIns="0" bIns="0" rtlCol="0" anchor="t">
            <a:spAutoFit/>
          </a:bodyPr>
          <a:lstStyle/>
          <a:p>
            <a:pPr>
              <a:lnSpc>
                <a:spcPts val="3360"/>
              </a:lnSpc>
            </a:pPr>
            <a:r>
              <a:rPr lang="en-US" sz="4800" dirty="0">
                <a:solidFill>
                  <a:srgbClr val="FFFFFF"/>
                </a:solidFill>
                <a:latin typeface="Poppins Bold"/>
              </a:rPr>
              <a:t>…</a:t>
            </a:r>
          </a:p>
        </p:txBody>
      </p:sp>
      <p:sp>
        <p:nvSpPr>
          <p:cNvPr id="7" name="TextBox 7"/>
          <p:cNvSpPr txBox="1"/>
          <p:nvPr/>
        </p:nvSpPr>
        <p:spPr>
          <a:xfrm>
            <a:off x="7997839" y="1782206"/>
            <a:ext cx="9762471" cy="1075294"/>
          </a:xfrm>
          <a:prstGeom prst="rect">
            <a:avLst/>
          </a:prstGeom>
        </p:spPr>
        <p:txBody>
          <a:bodyPr wrap="square" lIns="0" tIns="0" rIns="0" bIns="0" rtlCol="0" anchor="t">
            <a:spAutoFit/>
          </a:bodyPr>
          <a:lstStyle/>
          <a:p>
            <a:pPr>
              <a:lnSpc>
                <a:spcPts val="2880"/>
              </a:lnSpc>
            </a:pPr>
            <a:r>
              <a:rPr lang="en-US" sz="1800" dirty="0">
                <a:solidFill>
                  <a:srgbClr val="D9D9D9"/>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1" name="TextBox 11"/>
          <p:cNvSpPr txBox="1"/>
          <p:nvPr/>
        </p:nvSpPr>
        <p:spPr>
          <a:xfrm>
            <a:off x="13511765" y="985175"/>
            <a:ext cx="2687208"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Solution 2</a:t>
            </a:r>
          </a:p>
        </p:txBody>
      </p:sp>
      <p:sp>
        <p:nvSpPr>
          <p:cNvPr id="12" name="TextBox 12"/>
          <p:cNvSpPr txBox="1"/>
          <p:nvPr/>
        </p:nvSpPr>
        <p:spPr>
          <a:xfrm>
            <a:off x="13511765" y="1563715"/>
            <a:ext cx="4109035" cy="2889885"/>
          </a:xfrm>
          <a:prstGeom prst="rect">
            <a:avLst/>
          </a:prstGeom>
        </p:spPr>
        <p:txBody>
          <a:bodyPr lIns="0" tIns="0" rIns="0" bIns="0" rtlCol="0" anchor="t">
            <a:spAutoFit/>
          </a:bodyPr>
          <a:lstStyle/>
          <a:p>
            <a:pPr>
              <a:lnSpc>
                <a:spcPts val="2880"/>
              </a:lnSpc>
            </a:pPr>
            <a:r>
              <a:rPr lang="en-US" sz="180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grpSp>
        <p:nvGrpSpPr>
          <p:cNvPr id="18" name="Group 18"/>
          <p:cNvGrpSpPr/>
          <p:nvPr/>
        </p:nvGrpSpPr>
        <p:grpSpPr>
          <a:xfrm>
            <a:off x="6715108" y="-26824"/>
            <a:ext cx="11572892" cy="10313824"/>
            <a:chOff x="0" y="-38100"/>
            <a:chExt cx="1290296" cy="1257300"/>
          </a:xfrm>
        </p:grpSpPr>
        <p:sp>
          <p:nvSpPr>
            <p:cNvPr id="19" name="Freeform 19"/>
            <p:cNvSpPr/>
            <p:nvPr/>
          </p:nvSpPr>
          <p:spPr>
            <a:xfrm>
              <a:off x="0" y="-34830"/>
              <a:ext cx="1290296" cy="125403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a:p>
          </p:txBody>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300982" y="968062"/>
            <a:ext cx="4643986" cy="257762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Challenges and Key Learning </a:t>
            </a:r>
            <a:endParaRPr lang="en-US" sz="3100" dirty="0">
              <a:solidFill>
                <a:srgbClr val="101010"/>
              </a:solidFill>
              <a:latin typeface="Poppins Bold"/>
            </a:endParaRPr>
          </a:p>
        </p:txBody>
      </p:sp>
      <p:pic>
        <p:nvPicPr>
          <p:cNvPr id="8" name="Picture 7" descr="A black and white logo&#10;&#10;Description automatically generated">
            <a:extLst>
              <a:ext uri="{FF2B5EF4-FFF2-40B4-BE49-F238E27FC236}">
                <a16:creationId xmlns:a16="http://schemas.microsoft.com/office/drawing/2014/main" id="{14EA9FD6-1B69-D3AD-F8F3-444F59B1A8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44792" y="9184934"/>
            <a:ext cx="2665950" cy="1102066"/>
          </a:xfrm>
          <a:prstGeom prst="rect">
            <a:avLst/>
          </a:prstGeom>
        </p:spPr>
      </p:pic>
      <p:sp>
        <p:nvSpPr>
          <p:cNvPr id="16" name="Rectangle 15"/>
          <p:cNvSpPr/>
          <p:nvPr/>
        </p:nvSpPr>
        <p:spPr>
          <a:xfrm>
            <a:off x="6786546" y="-571540"/>
            <a:ext cx="11501454" cy="10833735"/>
          </a:xfrm>
          <a:prstGeom prst="rect">
            <a:avLst/>
          </a:prstGeom>
        </p:spPr>
        <p:txBody>
          <a:bodyPr wrap="square">
            <a:spAutoFit/>
          </a:bodyPr>
          <a:lstStyle/>
          <a:p>
            <a:endParaRPr lang="en-IN" b="1" dirty="0"/>
          </a:p>
          <a:p>
            <a:endParaRPr lang="en-IN" sz="3200" b="1" dirty="0"/>
          </a:p>
          <a:p>
            <a:r>
              <a:rPr lang="en-US" sz="3200" b="1" dirty="0">
                <a:solidFill>
                  <a:srgbClr val="ECECEC"/>
                </a:solidFill>
                <a:latin typeface="Söhne"/>
              </a:rPr>
              <a:t>Challenges</a:t>
            </a:r>
            <a:r>
              <a:rPr lang="en-US" sz="2400" b="1" dirty="0">
                <a:solidFill>
                  <a:srgbClr val="ECECEC"/>
                </a:solidFill>
                <a:latin typeface="Söhne"/>
              </a:rPr>
              <a:t>:</a:t>
            </a:r>
          </a:p>
          <a:p>
            <a:endParaRPr lang="en-US" sz="2400" dirty="0">
              <a:solidFill>
                <a:srgbClr val="ECECEC"/>
              </a:solidFill>
              <a:latin typeface="Söhne"/>
            </a:endParaRPr>
          </a:p>
          <a:p>
            <a:pPr>
              <a:buFont typeface="+mj-lt"/>
              <a:buAutoNum type="arabicPeriod"/>
            </a:pPr>
            <a:r>
              <a:rPr lang="en-US" sz="2400" b="1" dirty="0">
                <a:solidFill>
                  <a:srgbClr val="ECECEC"/>
                </a:solidFill>
                <a:latin typeface="Söhne"/>
              </a:rPr>
              <a:t>Data Quality and Quantity</a:t>
            </a:r>
            <a:r>
              <a:rPr lang="en-US" sz="2400" dirty="0">
                <a:solidFill>
                  <a:srgbClr val="ECECEC"/>
                </a:solidFill>
                <a:latin typeface="Söhne"/>
              </a:rPr>
              <a:t>: Acquiring diverse and annotated medical image datasets for training the CNN model was challenging due to the scarcity of publicly available datasets and the need for expert annotations.</a:t>
            </a:r>
          </a:p>
          <a:p>
            <a:pPr>
              <a:buFont typeface="+mj-lt"/>
              <a:buAutoNum type="arabicPeriod"/>
            </a:pPr>
            <a:endParaRPr lang="en-US" sz="2400" dirty="0">
              <a:solidFill>
                <a:srgbClr val="ECECEC"/>
              </a:solidFill>
              <a:latin typeface="Söhne"/>
            </a:endParaRPr>
          </a:p>
          <a:p>
            <a:pPr>
              <a:buFont typeface="+mj-lt"/>
              <a:buAutoNum type="arabicPeriod"/>
            </a:pPr>
            <a:r>
              <a:rPr lang="en-US" sz="2400" b="1" dirty="0">
                <a:solidFill>
                  <a:srgbClr val="ECECEC"/>
                </a:solidFill>
                <a:latin typeface="Söhne"/>
              </a:rPr>
              <a:t>Model Complexity and Training Time</a:t>
            </a:r>
            <a:r>
              <a:rPr lang="en-US" sz="2400" dirty="0">
                <a:solidFill>
                  <a:srgbClr val="ECECEC"/>
                </a:solidFill>
                <a:latin typeface="Söhne"/>
              </a:rPr>
              <a:t>: Developing and training deep learning models, especially CNNs, required substantial computational resources and time-intensive training processes.</a:t>
            </a:r>
          </a:p>
          <a:p>
            <a:pPr>
              <a:buFont typeface="+mj-lt"/>
              <a:buAutoNum type="arabicPeriod"/>
            </a:pPr>
            <a:endParaRPr lang="en-US" sz="2400" dirty="0">
              <a:solidFill>
                <a:srgbClr val="ECECEC"/>
              </a:solidFill>
              <a:latin typeface="Söhne"/>
            </a:endParaRPr>
          </a:p>
          <a:p>
            <a:r>
              <a:rPr lang="en-US" sz="2400" b="1" dirty="0">
                <a:solidFill>
                  <a:srgbClr val="ECECEC"/>
                </a:solidFill>
                <a:latin typeface="Söhne"/>
              </a:rPr>
              <a:t>3.Interpretable Results:</a:t>
            </a:r>
            <a:r>
              <a:rPr lang="en-US" sz="2400" dirty="0">
                <a:solidFill>
                  <a:srgbClr val="ECECEC"/>
                </a:solidFill>
                <a:latin typeface="Söhne"/>
              </a:rPr>
              <a:t> Ensuring the model's predictions are interpretable and explainable to medical professionals was crucial. Developing methods to interpret the model's decisions and provide insights into the features contributing to the classification process presented a technical challenge</a:t>
            </a:r>
          </a:p>
          <a:p>
            <a:endParaRPr lang="en-IN" sz="2400" dirty="0">
              <a:solidFill>
                <a:srgbClr val="ECECEC"/>
              </a:solidFill>
              <a:latin typeface="Söhne"/>
            </a:endParaRPr>
          </a:p>
          <a:p>
            <a:r>
              <a:rPr lang="en-US" sz="3200" b="1" dirty="0">
                <a:solidFill>
                  <a:srgbClr val="ECECEC"/>
                </a:solidFill>
                <a:latin typeface="Söhne"/>
              </a:rPr>
              <a:t>Solutions &amp; Workarounds:</a:t>
            </a:r>
          </a:p>
          <a:p>
            <a:endParaRPr lang="en-US" sz="3200" dirty="0">
              <a:solidFill>
                <a:srgbClr val="ECECEC"/>
              </a:solidFill>
              <a:latin typeface="Söhne"/>
            </a:endParaRPr>
          </a:p>
          <a:p>
            <a:pPr>
              <a:buFont typeface="+mj-lt"/>
              <a:buAutoNum type="arabicPeriod"/>
            </a:pPr>
            <a:r>
              <a:rPr lang="en-US" sz="2400" b="1" dirty="0">
                <a:solidFill>
                  <a:srgbClr val="ECECEC"/>
                </a:solidFill>
                <a:latin typeface="Söhne"/>
              </a:rPr>
              <a:t>Data Augmentation</a:t>
            </a:r>
            <a:r>
              <a:rPr lang="en-US" sz="2400" dirty="0">
                <a:solidFill>
                  <a:srgbClr val="ECECEC"/>
                </a:solidFill>
                <a:latin typeface="Söhne"/>
              </a:rPr>
              <a:t>: To mitigate the scarcity of annotated datasets, data augmentation techniques such as rotation, flipping, and zooming were employed to artificially increase the diversity of the training dataset.</a:t>
            </a:r>
          </a:p>
          <a:p>
            <a:pPr>
              <a:buFont typeface="+mj-lt"/>
              <a:buAutoNum type="arabicPeriod"/>
            </a:pPr>
            <a:endParaRPr lang="en-US" sz="2400" dirty="0">
              <a:solidFill>
                <a:srgbClr val="ECECEC"/>
              </a:solidFill>
              <a:latin typeface="Söhne"/>
            </a:endParaRPr>
          </a:p>
          <a:p>
            <a:pPr>
              <a:buFont typeface="+mj-lt"/>
              <a:buAutoNum type="arabicPeriod"/>
            </a:pPr>
            <a:r>
              <a:rPr lang="en-US" sz="2400" b="1" dirty="0">
                <a:solidFill>
                  <a:srgbClr val="ECECEC"/>
                </a:solidFill>
                <a:latin typeface="Söhne"/>
              </a:rPr>
              <a:t>Transfer Learning</a:t>
            </a:r>
            <a:r>
              <a:rPr lang="en-US" sz="2400" dirty="0">
                <a:solidFill>
                  <a:srgbClr val="ECECEC"/>
                </a:solidFill>
                <a:latin typeface="Söhne"/>
              </a:rPr>
              <a:t>: Leveraging pre-trained CNN architectures and transfer learning techniques helped expedite model training and improve performance, especially with limited annotated data.</a:t>
            </a:r>
          </a:p>
          <a:p>
            <a:pPr>
              <a:buFont typeface="+mj-lt"/>
              <a:buAutoNum type="arabicPeriod"/>
            </a:pPr>
            <a:endParaRPr lang="en-US" sz="2400" dirty="0">
              <a:solidFill>
                <a:srgbClr val="ECECEC"/>
              </a:solidFill>
              <a:latin typeface="Söhne"/>
            </a:endParaRPr>
          </a:p>
          <a:p>
            <a:endParaRPr lang="en-US" dirty="0"/>
          </a:p>
        </p:txBody>
      </p:sp>
      <p:sp>
        <p:nvSpPr>
          <p:cNvPr id="17" name="Freeform 19"/>
          <p:cNvSpPr/>
          <p:nvPr/>
        </p:nvSpPr>
        <p:spPr>
          <a:xfrm flipH="1">
            <a:off x="1071506" y="3000360"/>
            <a:ext cx="5304659"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630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0" y="6079604"/>
            <a:ext cx="18288000" cy="4309076"/>
            <a:chOff x="0" y="-38100"/>
            <a:chExt cx="1451049" cy="1501130"/>
          </a:xfrm>
        </p:grpSpPr>
        <p:sp>
          <p:nvSpPr>
            <p:cNvPr id="4" name="Freeform 4"/>
            <p:cNvSpPr/>
            <p:nvPr/>
          </p:nvSpPr>
          <p:spPr>
            <a:xfrm>
              <a:off x="0" y="406400"/>
              <a:ext cx="1451049" cy="105663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221496" y="6539839"/>
            <a:ext cx="15618704" cy="331501"/>
          </a:xfrm>
          <a:prstGeom prst="rect">
            <a:avLst/>
          </a:prstGeom>
        </p:spPr>
        <p:txBody>
          <a:bodyPr wrap="square" lIns="0" tIns="0" rIns="0" bIns="0" rtlCol="0" anchor="t">
            <a:spAutoFit/>
          </a:bodyPr>
          <a:lstStyle/>
          <a:p>
            <a:pPr>
              <a:lnSpc>
                <a:spcPts val="2880"/>
              </a:lnSpc>
            </a:pPr>
            <a:r>
              <a:rPr lang="en-US" sz="1800" dirty="0">
                <a:solidFill>
                  <a:srgbClr val="D9D9D9"/>
                </a:solidFill>
                <a:latin typeface="Poppins"/>
              </a:rPr>
              <a:t>. </a:t>
            </a:r>
          </a:p>
        </p:txBody>
      </p:sp>
      <p:pic>
        <p:nvPicPr>
          <p:cNvPr id="21" name="Picture 20" descr="A black and white logo&#10;&#10;Description automatically generated">
            <a:extLst>
              <a:ext uri="{FF2B5EF4-FFF2-40B4-BE49-F238E27FC236}">
                <a16:creationId xmlns:a16="http://schemas.microsoft.com/office/drawing/2014/main" id="{8E534357-1DDB-8D7D-08AD-8F2C6088E5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12" name="Rectangle 11"/>
          <p:cNvSpPr/>
          <p:nvPr/>
        </p:nvSpPr>
        <p:spPr>
          <a:xfrm>
            <a:off x="0" y="0"/>
            <a:ext cx="18288000" cy="7417415"/>
          </a:xfrm>
          <a:prstGeom prst="rect">
            <a:avLst/>
          </a:prstGeom>
        </p:spPr>
        <p:txBody>
          <a:bodyPr wrap="square">
            <a:spAutoFit/>
          </a:bodyPr>
          <a:lstStyle/>
          <a:p>
            <a:r>
              <a:rPr lang="en-US" sz="2800" b="1" dirty="0"/>
              <a:t>Model Optimization: </a:t>
            </a:r>
            <a:r>
              <a:rPr lang="en-US" sz="2800" dirty="0"/>
              <a:t>Employing techniques such as model pruning, quantization, and efficient model architectures helped optimize the CNN for deployment on resource-constrained environments without compromising performance.</a:t>
            </a:r>
          </a:p>
          <a:p>
            <a:r>
              <a:rPr lang="en-US" sz="2800" dirty="0"/>
              <a:t>Interpretability Techniques: Implementing techniques such as gradient-based attribution methods (e.g., Grad-CAM) and model-agnostic methods (e.g., LIME) facilitated the interpretation of the model's decisions and provided insights into the features influencing the classification process</a:t>
            </a:r>
          </a:p>
          <a:p>
            <a:r>
              <a:rPr lang="en-US" sz="3200" b="1" dirty="0"/>
              <a:t>Key </a:t>
            </a:r>
            <a:r>
              <a:rPr lang="en-US" sz="3200" b="1" dirty="0" err="1"/>
              <a:t>Learnings</a:t>
            </a:r>
            <a:r>
              <a:rPr lang="en-US" sz="3200" b="1" dirty="0"/>
              <a:t>:</a:t>
            </a:r>
          </a:p>
          <a:p>
            <a:r>
              <a:rPr lang="en-US" sz="2800" b="1" dirty="0"/>
              <a:t>Data Management: </a:t>
            </a:r>
            <a:r>
              <a:rPr lang="en-US" sz="2800" dirty="0"/>
              <a:t>The importance of data management and </a:t>
            </a:r>
            <a:r>
              <a:rPr lang="en-US" sz="2800" dirty="0" err="1"/>
              <a:t>curation</a:t>
            </a:r>
            <a:r>
              <a:rPr lang="en-US" sz="2800" dirty="0"/>
              <a:t> in ensuring the quality, diversity, and representativeness of the training dataset for developing robust and accurate deep learning models.</a:t>
            </a:r>
          </a:p>
          <a:p>
            <a:r>
              <a:rPr lang="en-US" sz="2800" b="1" dirty="0"/>
              <a:t>Model Optimization: </a:t>
            </a:r>
            <a:r>
              <a:rPr lang="en-US" sz="2800" dirty="0"/>
              <a:t>Techniques for optimizing model architecture, parameters, and inference process to ensure computational efficiency and scalability while maintaining performance and accuracy.</a:t>
            </a:r>
          </a:p>
          <a:p>
            <a:r>
              <a:rPr lang="en-US" sz="2800" b="1" dirty="0"/>
              <a:t>Interpretability and </a:t>
            </a:r>
            <a:r>
              <a:rPr lang="en-US" sz="2800" b="1" dirty="0" err="1"/>
              <a:t>Explainability</a:t>
            </a:r>
            <a:r>
              <a:rPr lang="en-US" sz="2800" b="1" dirty="0"/>
              <a:t>: </a:t>
            </a:r>
            <a:r>
              <a:rPr lang="en-US" sz="2800" dirty="0"/>
              <a:t>The significance of developing interpretable and explainable AI models in healthcare applications to build trust among medical professionals and facilitate integration into clinical workflows.</a:t>
            </a:r>
          </a:p>
          <a:p>
            <a:r>
              <a:rPr lang="en-US" sz="2800" b="1" dirty="0"/>
              <a:t>Continuous Learning</a:t>
            </a:r>
            <a:r>
              <a:rPr lang="en-US" sz="2800" dirty="0"/>
              <a:t>: The iterative nature of model development and deployment in real-world healthcare settings emphasizes the importance of continuous learning, adaptation, and collaboration between data scientists, medical professionals, and stakeholders.</a:t>
            </a:r>
          </a:p>
          <a:p>
            <a:r>
              <a:rPr lang="en-US" sz="2800" dirty="0"/>
              <a:t>Ethical Considerations: Recognizing the ethical considerations and potential biases inherent in AI models deployed in healthcare settings and implementing measures to mitigate risks and ensure fairness, transparency, and accountability.</a:t>
            </a:r>
          </a:p>
        </p:txBody>
      </p:sp>
      <p:sp>
        <p:nvSpPr>
          <p:cNvPr id="8" name="Freeform 19"/>
          <p:cNvSpPr/>
          <p:nvPr/>
        </p:nvSpPr>
        <p:spPr>
          <a:xfrm flipH="1">
            <a:off x="11858643" y="0"/>
            <a:ext cx="6429356"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21496" y="642906"/>
            <a:ext cx="10030975" cy="171841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Future work </a:t>
            </a:r>
          </a:p>
          <a:p>
            <a:pPr>
              <a:lnSpc>
                <a:spcPts val="6719"/>
              </a:lnSpc>
            </a:pPr>
            <a:r>
              <a:rPr lang="en-US" sz="3200" dirty="0">
                <a:solidFill>
                  <a:srgbClr val="101010"/>
                </a:solidFill>
                <a:latin typeface="Poppins Bold"/>
              </a:rPr>
              <a:t>(Potential features, plans for scaling)</a:t>
            </a:r>
          </a:p>
        </p:txBody>
      </p:sp>
      <p:grpSp>
        <p:nvGrpSpPr>
          <p:cNvPr id="3" name="Group 3"/>
          <p:cNvGrpSpPr/>
          <p:nvPr/>
        </p:nvGrpSpPr>
        <p:grpSpPr>
          <a:xfrm>
            <a:off x="0" y="4643434"/>
            <a:ext cx="18288000" cy="5643566"/>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4000492"/>
            <a:ext cx="3509493" cy="1231106"/>
          </a:xfrm>
          <a:prstGeom prst="rect">
            <a:avLst/>
          </a:prstGeom>
        </p:spPr>
        <p:txBody>
          <a:bodyPr wrap="square" lIns="0" tIns="0" rIns="0" bIns="0" rtlCol="0" anchor="t">
            <a:spAutoFit/>
          </a:bodyPr>
          <a:lstStyle/>
          <a:p>
            <a:pPr fontAlgn="base"/>
            <a:br>
              <a:rPr lang="en-US" sz="2400" dirty="0">
                <a:solidFill>
                  <a:srgbClr val="BDC1C6"/>
                </a:solidFill>
                <a:latin typeface="arial"/>
              </a:rPr>
            </a:br>
            <a:endParaRPr lang="en-US" sz="2400" dirty="0">
              <a:solidFill>
                <a:srgbClr val="BDC1C6"/>
              </a:solidFill>
              <a:latin typeface="arial"/>
            </a:endParaRPr>
          </a:p>
          <a:p>
            <a:r>
              <a:rPr lang="en-US" sz="3200" b="1" dirty="0">
                <a:solidFill>
                  <a:srgbClr val="E8EAED"/>
                </a:solidFill>
                <a:latin typeface="Google Sans"/>
              </a:rPr>
              <a:t>Explanation:</a:t>
            </a:r>
            <a:endParaRPr lang="en-US" sz="2400" dirty="0">
              <a:solidFill>
                <a:srgbClr val="BDC1C6"/>
              </a:solidFill>
              <a:latin typeface="arial"/>
            </a:endParaRPr>
          </a:p>
        </p:txBody>
      </p:sp>
      <p:sp>
        <p:nvSpPr>
          <p:cNvPr id="7" name="TextBox 7"/>
          <p:cNvSpPr txBox="1"/>
          <p:nvPr/>
        </p:nvSpPr>
        <p:spPr>
          <a:xfrm>
            <a:off x="428564" y="5500690"/>
            <a:ext cx="17859436" cy="4249881"/>
          </a:xfrm>
          <a:prstGeom prst="rect">
            <a:avLst/>
          </a:prstGeom>
        </p:spPr>
        <p:txBody>
          <a:bodyPr wrap="square" lIns="0" tIns="0" rIns="0" bIns="0" rtlCol="0" anchor="t">
            <a:spAutoFit/>
          </a:bodyPr>
          <a:lstStyle/>
          <a:p>
            <a:pPr>
              <a:buFont typeface="+mj-lt"/>
              <a:buAutoNum type="arabicPeriod"/>
            </a:pPr>
            <a:r>
              <a:rPr lang="en-US" sz="2800" b="1" dirty="0">
                <a:solidFill>
                  <a:srgbClr val="ECECEC"/>
                </a:solidFill>
                <a:latin typeface="Söhne"/>
              </a:rPr>
              <a:t>Integration of Patient Data:</a:t>
            </a:r>
            <a:r>
              <a:rPr lang="en-US" sz="2800" dirty="0">
                <a:solidFill>
                  <a:srgbClr val="ECECEC"/>
                </a:solidFill>
                <a:latin typeface="Söhne"/>
              </a:rPr>
              <a:t> The system would integrate various sources of patient data, including medical history, genetic profile, previous treatment outcomes, and other relevant clinical parameters. </a:t>
            </a:r>
          </a:p>
          <a:p>
            <a:pPr>
              <a:buFont typeface="+mj-lt"/>
              <a:buAutoNum type="arabicPeriod"/>
            </a:pPr>
            <a:r>
              <a:rPr lang="en-US" sz="2800" b="1" dirty="0">
                <a:solidFill>
                  <a:srgbClr val="ECECEC"/>
                </a:solidFill>
                <a:latin typeface="Söhne"/>
              </a:rPr>
              <a:t>Machine Learning Algorithms:</a:t>
            </a:r>
            <a:r>
              <a:rPr lang="en-US" sz="2800" dirty="0">
                <a:solidFill>
                  <a:srgbClr val="ECECEC"/>
                </a:solidFill>
                <a:latin typeface="Söhne"/>
              </a:rPr>
              <a:t> Advanced machine learning algorithms, such as reinforcement learning or ensemble methods, would be employed to analyze this integrated patient data. </a:t>
            </a:r>
          </a:p>
          <a:p>
            <a:pPr>
              <a:buFont typeface="+mj-lt"/>
              <a:buAutoNum type="arabicPeriod"/>
            </a:pPr>
            <a:r>
              <a:rPr lang="en-US" sz="2800" b="1" dirty="0">
                <a:solidFill>
                  <a:srgbClr val="ECECEC"/>
                </a:solidFill>
                <a:latin typeface="Söhne"/>
              </a:rPr>
              <a:t>Personalized Treatment Recommendations:</a:t>
            </a:r>
            <a:r>
              <a:rPr lang="en-US" sz="2800" dirty="0">
                <a:solidFill>
                  <a:srgbClr val="ECECEC"/>
                </a:solidFill>
                <a:latin typeface="Söhne"/>
              </a:rPr>
              <a:t> Based on the insights gained from analyzing patient data, the system would generate personalized treatment recommendations tailored to each patient's unique characteristics</a:t>
            </a:r>
          </a:p>
          <a:p>
            <a:pPr>
              <a:buFont typeface="+mj-lt"/>
              <a:buAutoNum type="arabicPeriod"/>
            </a:pPr>
            <a:r>
              <a:rPr lang="en-US" sz="2800" b="1" dirty="0">
                <a:solidFill>
                  <a:srgbClr val="ECECEC"/>
                </a:solidFill>
                <a:latin typeface="Söhne"/>
              </a:rPr>
              <a:t>Continuous Learning and Adaptation:</a:t>
            </a:r>
            <a:r>
              <a:rPr lang="en-US" sz="2800" dirty="0">
                <a:solidFill>
                  <a:srgbClr val="ECECEC"/>
                </a:solidFill>
                <a:latin typeface="Söhne"/>
              </a:rPr>
              <a:t> The system would continuously learn and adapt based on new patient data and treatment outcomes. By incorporating feedback loops, the system improves its recommendations over time, refining its predictive capabilities and adapting to evolving patient needs and medical knowledge.</a:t>
            </a:r>
          </a:p>
          <a:p>
            <a:pPr>
              <a:lnSpc>
                <a:spcPts val="2880"/>
              </a:lnSpc>
            </a:pPr>
            <a:endParaRPr lang="en-US" sz="1800" dirty="0">
              <a:solidFill>
                <a:srgbClr val="D9D9D9"/>
              </a:solidFill>
              <a:latin typeface="Poppins"/>
            </a:endParaRPr>
          </a:p>
        </p:txBody>
      </p:sp>
      <p:sp>
        <p:nvSpPr>
          <p:cNvPr id="8" name="TextBox 8"/>
          <p:cNvSpPr txBox="1"/>
          <p:nvPr/>
        </p:nvSpPr>
        <p:spPr>
          <a:xfrm>
            <a:off x="1285820" y="2643170"/>
            <a:ext cx="15280618" cy="1487587"/>
          </a:xfrm>
          <a:prstGeom prst="rect">
            <a:avLst/>
          </a:prstGeom>
        </p:spPr>
        <p:txBody>
          <a:bodyPr wrap="square" lIns="0" tIns="0" rIns="0" bIns="0" rtlCol="0" anchor="t">
            <a:spAutoFit/>
          </a:bodyPr>
          <a:lstStyle/>
          <a:p>
            <a:pPr>
              <a:lnSpc>
                <a:spcPts val="2880"/>
              </a:lnSpc>
            </a:pPr>
            <a:r>
              <a:rPr lang="en-US" sz="2800" b="1" dirty="0"/>
              <a:t>Personalized Treatment Recommendations:</a:t>
            </a:r>
            <a:r>
              <a:rPr lang="en-US" sz="2800" dirty="0"/>
              <a:t> Extend the capabilities of the system to provide personalized treatment recommendations based on the patient's medical history, genetic profile, and other relevant factors. This could involve incorporating machine learning algorithms to analyze treatment outcomes and recommend the most effective therapies for individual patients</a:t>
            </a:r>
            <a:endParaRPr lang="en-US" sz="2800" dirty="0">
              <a:solidFill>
                <a:srgbClr val="545454"/>
              </a:solidFill>
              <a:latin typeface="Poppins"/>
            </a:endParaRP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pic>
        <p:nvPicPr>
          <p:cNvPr id="10" name="Picture 9" descr="A black and white logo&#10;&#10;Description automatically generated">
            <a:extLst>
              <a:ext uri="{FF2B5EF4-FFF2-40B4-BE49-F238E27FC236}">
                <a16:creationId xmlns:a16="http://schemas.microsoft.com/office/drawing/2014/main" id="{9B792395-5CF4-DE38-EA80-60931309A7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2050" y="9184934"/>
            <a:ext cx="2665950" cy="1102066"/>
          </a:xfrm>
          <a:prstGeom prst="rect">
            <a:avLst/>
          </a:prstGeom>
        </p:spPr>
      </p:pic>
      <p:sp>
        <p:nvSpPr>
          <p:cNvPr id="11" name="Freeform 19"/>
          <p:cNvSpPr/>
          <p:nvPr/>
        </p:nvSpPr>
        <p:spPr>
          <a:xfrm flipH="1">
            <a:off x="11644328" y="0"/>
            <a:ext cx="6643669" cy="4714872"/>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656010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48600" y="0"/>
            <a:ext cx="10439400" cy="10287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txBody>
            <a:bodyPr/>
            <a:lstStyle/>
            <a:p>
              <a:endParaRPr lang="en-US"/>
            </a:p>
          </p:txBody>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000992" y="285715"/>
            <a:ext cx="10287008" cy="8930650"/>
          </a:xfrm>
          <a:prstGeom prst="rect">
            <a:avLst/>
          </a:prstGeom>
        </p:spPr>
        <p:txBody>
          <a:bodyPr wrap="square" lIns="0" tIns="0" rIns="0" bIns="0" rtlCol="0" anchor="t">
            <a:spAutoFit/>
          </a:bodyPr>
          <a:lstStyle/>
          <a:p>
            <a:r>
              <a:rPr lang="en-US" sz="2400" dirty="0">
                <a:solidFill>
                  <a:srgbClr val="ECECEC"/>
                </a:solidFill>
                <a:latin typeface="Söhne"/>
              </a:rPr>
              <a:t>In conclusion, our project aims to revolutionize the detection of blood cancer, particularly leukemia, by leveraging </a:t>
            </a:r>
            <a:r>
              <a:rPr lang="en-US" sz="2400" dirty="0" err="1">
                <a:solidFill>
                  <a:srgbClr val="ECECEC"/>
                </a:solidFill>
                <a:latin typeface="Söhne"/>
              </a:rPr>
              <a:t>Convolutional</a:t>
            </a:r>
            <a:r>
              <a:rPr lang="en-US" sz="2400" dirty="0">
                <a:solidFill>
                  <a:srgbClr val="ECECEC"/>
                </a:solidFill>
                <a:latin typeface="Söhne"/>
              </a:rPr>
              <a:t> Neural Network (CNN) deep learning techniques. We recognize the challenges posed by the diverse subtypes of blood cancer and the critical importance of early detection for improving patient outcomes.</a:t>
            </a:r>
          </a:p>
          <a:p>
            <a:r>
              <a:rPr lang="en-US" sz="2400" dirty="0">
                <a:solidFill>
                  <a:srgbClr val="ECECEC"/>
                </a:solidFill>
                <a:latin typeface="Söhne"/>
              </a:rPr>
              <a:t>By harnessing the power of CNNs and training them on large datasets of annotated medical images, we intend to develop a highly accurate and robust tool for automated blood cancer detection. Our methodology focuses on data preprocessing techniques, transfer learning, and rigorous evaluation to ensure the reliability and effectiveness of our model.</a:t>
            </a:r>
          </a:p>
          <a:p>
            <a:endParaRPr lang="en-US" sz="2400" dirty="0">
              <a:solidFill>
                <a:srgbClr val="ECECEC"/>
              </a:solidFill>
              <a:latin typeface="Söhne"/>
            </a:endParaRPr>
          </a:p>
          <a:p>
            <a:r>
              <a:rPr lang="en-US" sz="2400" dirty="0">
                <a:solidFill>
                  <a:srgbClr val="ECECEC"/>
                </a:solidFill>
                <a:latin typeface="Söhne"/>
              </a:rPr>
              <a:t>Our preliminary results demonstrate promising accuracy in blood cancer detection, surpassing traditional methods and showing potential for early-stage detection. We emphasize the scalability and adaptability of our approach, as well as ongoing research to integrate additional modalities such as genomic data and clinical parameters for enhanced diagnostic accuracy.</a:t>
            </a:r>
          </a:p>
          <a:p>
            <a:endParaRPr lang="en-US" sz="2400" dirty="0">
              <a:solidFill>
                <a:srgbClr val="ECECEC"/>
              </a:solidFill>
              <a:latin typeface="Söhne"/>
            </a:endParaRPr>
          </a:p>
          <a:p>
            <a:r>
              <a:rPr lang="en-US" sz="2400" dirty="0">
                <a:solidFill>
                  <a:srgbClr val="ECECEC"/>
                </a:solidFill>
                <a:latin typeface="Söhne"/>
              </a:rPr>
              <a:t>In summary, our proposed solution holds immense promise in addressing the challenges of blood cancer detection, with the potential to revolutionize patient care and clinical practice. Through continued research and development, we are committed to realizing the full potential of our project and making a meaningful impact in the fight against blood cancer.</a:t>
            </a:r>
          </a:p>
          <a:p>
            <a:pPr>
              <a:lnSpc>
                <a:spcPts val="3360"/>
              </a:lnSpc>
            </a:pPr>
            <a:endParaRPr lang="en-US" sz="2400" dirty="0">
              <a:solidFill>
                <a:srgbClr val="FFFFFF"/>
              </a:solidFill>
              <a:latin typeface="Poppins Bold"/>
            </a:endParaRPr>
          </a:p>
        </p:txBody>
      </p:sp>
      <p:sp>
        <p:nvSpPr>
          <p:cNvPr id="17" name="TextBox 17"/>
          <p:cNvSpPr txBox="1"/>
          <p:nvPr/>
        </p:nvSpPr>
        <p:spPr>
          <a:xfrm>
            <a:off x="914400" y="5600700"/>
            <a:ext cx="6624360" cy="1626727"/>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Conclusion </a:t>
            </a:r>
          </a:p>
          <a:p>
            <a:pPr>
              <a:lnSpc>
                <a:spcPts val="6719"/>
              </a:lnSpc>
            </a:pPr>
            <a:r>
              <a:rPr lang="en-US" sz="3200" dirty="0">
                <a:solidFill>
                  <a:srgbClr val="101010"/>
                </a:solidFill>
                <a:latin typeface="Poppins Bold"/>
              </a:rPr>
              <a:t>(Recap &amp; acknowledgments)</a:t>
            </a:r>
          </a:p>
        </p:txBody>
      </p:sp>
      <p:sp>
        <p:nvSpPr>
          <p:cNvPr id="19" name="Freeform 19"/>
          <p:cNvSpPr/>
          <p:nvPr/>
        </p:nvSpPr>
        <p:spPr>
          <a:xfrm flipH="1">
            <a:off x="0" y="-805804"/>
            <a:ext cx="5304659"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 name="Picture 19" descr="A black and white logo&#10;&#10;Description automatically generated">
            <a:extLst>
              <a:ext uri="{FF2B5EF4-FFF2-40B4-BE49-F238E27FC236}">
                <a16:creationId xmlns:a16="http://schemas.microsoft.com/office/drawing/2014/main" id="{3B7F5C9B-3BA1-5143-D41D-F56654EA12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1467</Words>
  <Application>Microsoft Office PowerPoint</Application>
  <PresentationFormat>Custom</PresentationFormat>
  <Paragraphs>94</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Söhne</vt:lpstr>
      <vt:lpstr>Arial</vt:lpstr>
      <vt:lpstr>Poppins</vt:lpstr>
      <vt:lpstr>Arial</vt:lpstr>
      <vt:lpstr>Google Sans</vt:lpstr>
      <vt:lpstr>Calibri</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sarvika shree</dc:creator>
  <cp:lastModifiedBy>Rushikesh Taidalwar</cp:lastModifiedBy>
  <cp:revision>19</cp:revision>
  <dcterms:created xsi:type="dcterms:W3CDTF">2006-08-16T00:00:00Z</dcterms:created>
  <dcterms:modified xsi:type="dcterms:W3CDTF">2024-03-05T11:24:01Z</dcterms:modified>
  <dc:identifier>DAF-hexMbnY</dc:identifier>
</cp:coreProperties>
</file>